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0" x="0"/>
            <a:ext cy="5176499" cx="91440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 flipH="1">
            <a:off y="12039" x="-3832"/>
            <a:ext cy="5165065" cx="10925833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flipH="1">
            <a:off y="660" x="14659"/>
            <a:ext cy="5165065" cx="10500940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-661" x="-846666"/>
            <a:ext cy="5176308" cx="2167466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2" name="Shape 12"/>
          <p:cNvSpPr/>
          <p:nvPr/>
        </p:nvSpPr>
        <p:spPr>
          <a:xfrm rot="10800000" flipH="1">
            <a:off y="131" x="-524933"/>
            <a:ext cy="5176308" cx="1403434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y="1242060" x="1082040"/>
            <a:ext cy="1102500" cx="70509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algn="r" indent="304800"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2423159" x="1082040"/>
            <a:ext cy="694199" cx="70358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r" indent="152400" marL="0"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algn="r" indent="152400" marL="0">
              <a:spcBef>
                <a:spcPts val="0"/>
              </a:spcBef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3pPr>
            <a:lvl4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algn="r" indent="152400"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 rot="10800000" flipH="1">
            <a:off y="-16424" x="-348182"/>
            <a:ext cy="5159924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y="1244242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8" name="Shape 18"/>
          <p:cNvSpPr/>
          <p:nvPr/>
        </p:nvSpPr>
        <p:spPr>
          <a:xfrm rot="10800000" flipH="1">
            <a:off y="774" x="-1118653"/>
            <a:ext cy="5142725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 rot="10800000">
            <a:off y="-9550" x="8088846"/>
            <a:ext cy="5153050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/>
          <p:nvPr/>
        </p:nvSpPr>
        <p:spPr>
          <a:xfrm rot="10800000" flipH="1">
            <a:off y="-16424" x="-348182"/>
            <a:ext cy="5159924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 rot="10800000" flipH="1">
            <a:off y="774" x="-1118653"/>
            <a:ext cy="5142725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 rot="10800000">
            <a:off y="-9550" x="8088846"/>
            <a:ext cy="5153050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1244242" x="457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y="1244242" x="4648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 rot="10800000" flipH="1">
            <a:off y="-16424" x="-348182"/>
            <a:ext cy="5159924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 rot="10800000" flipH="1">
            <a:off y="774" x="-1118653"/>
            <a:ext cy="5142725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 rot="10800000">
            <a:off y="-9550" x="8088846"/>
            <a:ext cy="5153050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2" name="Shape 32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34" name="Shape 34"/>
          <p:cNvGrpSpPr/>
          <p:nvPr/>
        </p:nvGrpSpPr>
        <p:grpSpPr>
          <a:xfrm>
            <a:off y="3700039" x="-6264"/>
            <a:ext cy="2325488" cx="9150267"/>
            <a:chOff y="4933386" x="-6264"/>
            <a:chExt cy="3100650" cx="9150267"/>
          </a:xfrm>
        </p:grpSpPr>
        <p:sp>
          <p:nvSpPr>
            <p:cNvPr id="35" name="Shape 35"/>
            <p:cNvSpPr/>
            <p:nvPr/>
          </p:nvSpPr>
          <p:spPr>
            <a:xfrm>
              <a:off y="5537200" x="-7"/>
              <a:ext cy="1574769" cx="9144008"/>
            </a:xfrm>
            <a:custGeom>
              <a:pathLst>
                <a:path w="9144009" extrusionOk="0" h="1257301">
                  <a:moveTo>
                    <a:pt y="266700" x="5"/>
                  </a:moveTo>
                  <a:cubicBezTo>
                    <a:pt y="1257301" x="8115305"/>
                    <a:pt y="0" x="7620009"/>
                    <a:pt y="186267" x="9144009"/>
                  </a:cubicBezTo>
                  <a:cubicBezTo>
                    <a:pt y="441678" x="9144008"/>
                    <a:pt y="818763" x="9143998"/>
                    <a:pt y="1074174" x="9143997"/>
                  </a:cubicBezTo>
                  <a:lnTo>
                    <a:pt y="1086874" x="0"/>
                  </a:lnTo>
                  <a:cubicBezTo>
                    <a:pt y="854041" x="0"/>
                    <a:pt y="499533" x="5"/>
                    <a:pt y="266700" x="5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 rot="5400000" flipH="1">
              <a:off y="1908578" x="3018543"/>
              <a:ext cy="9150266" cx="3100650"/>
            </a:xfrm>
            <a:custGeom>
              <a:pathLst>
                <a:path w="8053639" extrusionOk="0" h="6879900">
                  <a:moveTo>
                    <a:pt y="16025" x="4696126"/>
                  </a:moveTo>
                  <a:lnTo>
                    <a:pt y="0" x="2920537"/>
                  </a:lnTo>
                  <a:cubicBezTo>
                    <a:pt y="2293300" x="2927053"/>
                    <a:pt y="4586600" x="2933568"/>
                    <a:pt y="6879900" x="2940084"/>
                  </a:cubicBezTo>
                  <a:lnTo>
                    <a:pt y="6861462" x="4085318"/>
                  </a:lnTo>
                  <a:cubicBezTo>
                    <a:pt y="4651267" x="8053639"/>
                    <a:pt y="3113439" x="0"/>
                    <a:pt y="16025" x="4696126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%" r="100%"/>
              </a:path>
              <a:tileRect b="-100%" l="-100%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5740400" x="-7"/>
              <a:ext cy="1574769" cx="9144010"/>
            </a:xfrm>
            <a:custGeom>
              <a:pathLst>
                <a:path w="9144011" extrusionOk="0" h="1257301">
                  <a:moveTo>
                    <a:pt y="266700" x="7"/>
                  </a:moveTo>
                  <a:cubicBezTo>
                    <a:pt y="1257301" x="8115307"/>
                    <a:pt y="0" x="7620011"/>
                    <a:pt y="186267" x="9144011"/>
                  </a:cubicBezTo>
                  <a:lnTo>
                    <a:pt y="921775" x="9144011"/>
                  </a:lnTo>
                  <a:lnTo>
                    <a:pt y="931914" x="0"/>
                  </a:lnTo>
                  <a:cubicBezTo>
                    <a:pt y="699081" x="0"/>
                    <a:pt y="499533" x="7"/>
                    <a:pt y="266700" x="7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8" name="Shape 38"/>
          <p:cNvSpPr txBox="1"/>
          <p:nvPr>
            <p:ph idx="1" type="body"/>
          </p:nvPr>
        </p:nvSpPr>
        <p:spPr>
          <a:xfrm>
            <a:off y="4025503" x="1792288"/>
            <a:ext cy="603599" cx="5486399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algn="ctr" indent="152400" marL="0">
              <a:buSzPct val="100000"/>
              <a:buNone/>
              <a:defRPr sz="24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54000" marL="0">
              <a:buClr>
                <a:srgbClr val="00387E"/>
              </a:buClr>
              <a:buSzPct val="100000"/>
              <a:buFont typeface="Trebuchet MS"/>
              <a:buNone/>
              <a:defRPr b="1" sz="400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95400" x="457200"/>
            <a:ext cy="33945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39700" marL="342900">
              <a:buClr>
                <a:schemeClr val="dk2"/>
              </a:buClr>
              <a:buSzPct val="100000"/>
              <a:buFont typeface="Trebuchet MS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07950" marL="742950">
              <a:spcBef>
                <a:spcPts val="560"/>
              </a:spcBef>
              <a:buClr>
                <a:schemeClr val="dk2"/>
              </a:buClr>
              <a:buSzPct val="100000"/>
              <a:buFont typeface="Trebuchet MS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01600" marL="16002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01600" marL="20574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01600" marL="25146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01600" marL="29718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01600" marL="34290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01600" marL="3886200">
              <a:spcBef>
                <a:spcPts val="400"/>
              </a:spcBef>
              <a:buClr>
                <a:schemeClr val="dk2"/>
              </a:buClr>
              <a:buSzPct val="100000"/>
              <a:buFont typeface="Trebuchet MS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00"/>
        </a:solidFill>
      </p:bgPr>
    </p:bg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idx="1" type="subTitle"/>
          </p:nvPr>
        </p:nvSpPr>
        <p:spPr>
          <a:xfrm>
            <a:off y="1774950" x="106875"/>
            <a:ext cy="1767300" cx="3715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>
              <a:buNone/>
            </a:pPr>
            <a:r>
              <a:rPr sz="3600" lang="en"/>
              <a:t>Es una casa. Es muy pequeña casa y moderna!</a:t>
            </a:r>
          </a:p>
        </p:txBody>
      </p:sp>
      <p:sp>
        <p:nvSpPr>
          <p:cNvPr id="42" name="Shape 42"/>
          <p:cNvSpPr/>
          <p:nvPr/>
        </p:nvSpPr>
        <p:spPr>
          <a:xfrm>
            <a:off y="2426250" x="4227250"/>
            <a:ext cy="2672725" cx="48607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3" name="Shape 43"/>
          <p:cNvSpPr txBox="1"/>
          <p:nvPr/>
        </p:nvSpPr>
        <p:spPr>
          <a:xfrm>
            <a:off y="271525" x="160300"/>
            <a:ext cy="1053600" cx="3937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6000" lang="en">
                <a:solidFill>
                  <a:srgbClr val="4A86E8"/>
                </a:solidFill>
              </a:rPr>
              <a:t>LA CASA !</a:t>
            </a:r>
          </a:p>
        </p:txBody>
      </p:sp>
      <p:sp>
        <p:nvSpPr>
          <p:cNvPr id="44" name="Shape 44"/>
          <p:cNvSpPr txBox="1"/>
          <p:nvPr/>
        </p:nvSpPr>
        <p:spPr>
          <a:xfrm>
            <a:off y="1139650" x="6241425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45" name="Shape 45"/>
          <p:cNvSpPr txBox="1"/>
          <p:nvPr/>
        </p:nvSpPr>
        <p:spPr>
          <a:xfrm>
            <a:off y="1237600" x="7906400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46" name="Shape 46"/>
          <p:cNvSpPr txBox="1"/>
          <p:nvPr/>
        </p:nvSpPr>
        <p:spPr>
          <a:xfrm>
            <a:off y="1457075" x="5394825"/>
            <a:ext cy="457200" cx="2878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en">
                <a:solidFill>
                  <a:srgbClr val="FFFFFF"/>
                </a:solidFill>
              </a:rPr>
              <a:t>Por, Natalia Ferraz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900FF"/>
        </a:solidFill>
      </p:bgPr>
    </p:bg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y="1475725" x="1674150"/>
            <a:ext cy="1658099" cx="56306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9600" lang="en"/>
              <a:t>GRACIAS!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FF"/>
        </a:solidFill>
      </p:bgPr>
    </p:bg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174850" x="1147275"/>
            <a:ext cy="1092300" cx="47210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>
                <a:solidFill>
                  <a:schemeClr val="accent4"/>
                </a:solidFill>
              </a:rPr>
              <a:t>LA COCINA!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2276425" x="161425"/>
            <a:ext cy="2074800" cx="3968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600" lang="en"/>
              <a:t>Es una cocina! Es, </a:t>
            </a:r>
          </a:p>
          <a:p>
            <a:pPr>
              <a:buNone/>
            </a:pPr>
            <a:r>
              <a:rPr sz="3600" lang="en"/>
              <a:t>muy pequeña y bonita cocina! </a:t>
            </a:r>
          </a:p>
        </p:txBody>
      </p:sp>
      <p:sp>
        <p:nvSpPr>
          <p:cNvPr id="53" name="Shape 53"/>
          <p:cNvSpPr/>
          <p:nvPr/>
        </p:nvSpPr>
        <p:spPr>
          <a:xfrm>
            <a:off y="1985350" x="4422900"/>
            <a:ext cy="3098949" cx="47210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9900"/>
        </a:solidFill>
      </p:bgPr>
    </p:bg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174825" x="617475"/>
            <a:ext cy="1087799" cx="52335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/>
              <a:t>EL COMEDOR!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262625" x="519550"/>
            <a:ext cy="3437399" cx="2081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Es un </a:t>
            </a:r>
          </a:p>
          <a:p>
            <a:pPr rtl="0" lvl="0">
              <a:buNone/>
            </a:pPr>
            <a:r>
              <a:rPr lang="en"/>
              <a:t>comedor!  </a:t>
            </a:r>
          </a:p>
          <a:p>
            <a:pPr>
              <a:buNone/>
            </a:pPr>
            <a:r>
              <a:rPr lang="en"/>
              <a:t>Es muy grande y moderno comedor!</a:t>
            </a:r>
          </a:p>
        </p:txBody>
      </p:sp>
      <p:sp>
        <p:nvSpPr>
          <p:cNvPr id="60" name="Shape 60"/>
          <p:cNvSpPr/>
          <p:nvPr/>
        </p:nvSpPr>
        <p:spPr>
          <a:xfrm>
            <a:off y="1481562" x="4141225"/>
            <a:ext cy="3525175" cx="44377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00"/>
        </a:solidFill>
      </p:bgPr>
    </p:bg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y="290550" x="243500"/>
            <a:ext cy="945300" cx="42230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/>
              <a:t>LA SALA!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1391150" x="537325"/>
            <a:ext cy="3202499" cx="3012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Es una Sala!</a:t>
            </a:r>
          </a:p>
          <a:p>
            <a:pPr>
              <a:buNone/>
            </a:pPr>
            <a:r>
              <a:rPr lang="en"/>
              <a:t>La Sala muy bonita y lujoso! No muy pequena.</a:t>
            </a:r>
          </a:p>
        </p:txBody>
      </p:sp>
      <p:sp>
        <p:nvSpPr>
          <p:cNvPr id="67" name="Shape 67"/>
          <p:cNvSpPr/>
          <p:nvPr/>
        </p:nvSpPr>
        <p:spPr>
          <a:xfrm>
            <a:off y="1210700" x="4466600"/>
            <a:ext cy="3563399" cx="44828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y="108050" x="412675"/>
            <a:ext cy="1074600" cx="32258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/>
              <a:t>El Bano!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1546950" x="457200"/>
            <a:ext cy="3327600" cx="2486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Es un Bano!</a:t>
            </a:r>
          </a:p>
          <a:p>
            <a:pPr rtl="0" lvl="0">
              <a:buNone/>
            </a:pPr>
            <a:r>
              <a:rPr lang="en"/>
              <a:t>Es nuevo y bello Bano!</a:t>
            </a:r>
          </a:p>
          <a:p>
            <a:r>
              <a:t/>
            </a:r>
          </a:p>
        </p:txBody>
      </p:sp>
      <p:sp>
        <p:nvSpPr>
          <p:cNvPr id="74" name="Shape 74"/>
          <p:cNvSpPr/>
          <p:nvPr/>
        </p:nvSpPr>
        <p:spPr>
          <a:xfrm>
            <a:off y="829075" x="4176825"/>
            <a:ext cy="3133725" cx="45910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6AA84F"/>
        </a:solidFill>
      </p:bgPr>
    </p:bg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183724" x="457200"/>
            <a:ext cy="1016400" cx="38978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/>
              <a:t>El Cuarto!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1200125" x="283600"/>
            <a:ext cy="3647999" cx="2989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600" lang="en"/>
              <a:t>Es un Cuarto!</a:t>
            </a:r>
          </a:p>
          <a:p>
            <a:pPr>
              <a:buNone/>
            </a:pPr>
            <a:r>
              <a:rPr sz="3600" lang="en"/>
              <a:t>Es un grande y bello cuarto!</a:t>
            </a:r>
          </a:p>
        </p:txBody>
      </p:sp>
      <p:sp>
        <p:nvSpPr>
          <p:cNvPr id="81" name="Shape 81"/>
          <p:cNvSpPr/>
          <p:nvPr/>
        </p:nvSpPr>
        <p:spPr>
          <a:xfrm>
            <a:off y="1738375" x="3749450"/>
            <a:ext cy="3189474" cx="51287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00"/>
        </a:solidFill>
      </p:bgPr>
    </p:bg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y="139200" x="528425"/>
            <a:ext cy="1145700" cx="40895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/>
              <a:t>El PATIO!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1600825" x="421575"/>
            <a:ext cy="3229500" cx="259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Es un Patio!</a:t>
            </a:r>
          </a:p>
          <a:p>
            <a:pPr rtl="0" lvl="0">
              <a:buNone/>
            </a:pPr>
            <a:r>
              <a:rPr lang="en"/>
              <a:t>Es muy bonito Patio y hay una pequeña!  </a:t>
            </a:r>
          </a:p>
          <a:p>
            <a:r>
              <a:t/>
            </a:r>
          </a:p>
        </p:txBody>
      </p:sp>
      <p:sp>
        <p:nvSpPr>
          <p:cNvPr id="88" name="Shape 88"/>
          <p:cNvSpPr/>
          <p:nvPr/>
        </p:nvSpPr>
        <p:spPr>
          <a:xfrm>
            <a:off y="1053400" x="5726075"/>
            <a:ext cy="3776924" cx="32079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FF"/>
        </a:solidFill>
      </p:bgPr>
    </p:bg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196628" x="368175"/>
            <a:ext cy="9942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/>
              <a:t>EL JARDIN!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1711725" x="368175"/>
            <a:ext cy="3189599" cx="2633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Es un Jardin!</a:t>
            </a:r>
          </a:p>
          <a:p>
            <a:pPr>
              <a:buNone/>
            </a:pPr>
            <a:r>
              <a:rPr lang="en"/>
              <a:t>Es un bonito y moderno Jardin!</a:t>
            </a:r>
          </a:p>
        </p:txBody>
      </p:sp>
      <p:sp>
        <p:nvSpPr>
          <p:cNvPr id="95" name="Shape 95"/>
          <p:cNvSpPr/>
          <p:nvPr/>
        </p:nvSpPr>
        <p:spPr>
          <a:xfrm>
            <a:off y="1751750" x="3848475"/>
            <a:ext cy="2838200" cx="47492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00"/>
        </a:solidFill>
      </p:bgPr>
    </p:bg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121425" x="181200"/>
            <a:ext cy="1043099" cx="5166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6000" lang="en"/>
              <a:t>EL GARAJE!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1426925" x="528475"/>
            <a:ext cy="1983599" cx="2980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/>
              <a:t>Es un Garaje! Es un lujoso y bello Garaje!</a:t>
            </a:r>
          </a:p>
        </p:txBody>
      </p:sp>
      <p:sp>
        <p:nvSpPr>
          <p:cNvPr id="102" name="Shape 102"/>
          <p:cNvSpPr/>
          <p:nvPr/>
        </p:nvSpPr>
        <p:spPr>
          <a:xfrm>
            <a:off y="348400" x="5037800"/>
            <a:ext cy="2896949" cx="39596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wav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